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2004" y="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9e724413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9e724413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49e7244130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9e724413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9e724413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49e7244130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33"/>
            <a:ext cx="457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zHoJbi2XBzA" TargetMode="External"/><Relationship Id="rId3" Type="http://schemas.openxmlformats.org/officeDocument/2006/relationships/slideLayout" Target="../slideLayouts/slideLayout12.xml"/><Relationship Id="rId7" Type="http://schemas.openxmlformats.org/officeDocument/2006/relationships/hyperlink" Target="https://youtu.be/K6hS5C7jwtQ" TargetMode="Externa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hyperlink" Target="https://youtu.be/10ZlS5j3oLw" TargetMode="External"/><Relationship Id="rId5" Type="http://schemas.openxmlformats.org/officeDocument/2006/relationships/hyperlink" Target="https://www.youtube.com/playlist?list=PL4oTyvRrubXcS0LoUD7CAUeTa39r0GmdZ" TargetMode="Externa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10.xml"/><Relationship Id="rId9" Type="http://schemas.openxmlformats.org/officeDocument/2006/relationships/hyperlink" Target="https://youtu.be/Yt7nfbNYGB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hyperlink" Target="https://www.element14.com/community/roadTestReviews/2590/l/sub-1-ghz-sensor-to-cloud-iot-gateway-review" TargetMode="External"/><Relationship Id="rId5" Type="http://schemas.openxmlformats.org/officeDocument/2006/relationships/hyperlink" Target="http://dev.ti.com/tirex/content/simplelink_cc13x0_sdk_1_30_00_06/docs/ti154stack/ti154stack-sdg/ti154stack-sdg/Example%20Applications.html#linux-collector-and-gateway-application" TargetMode="External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ctrTitle"/>
          </p:nvPr>
        </p:nvSpPr>
        <p:spPr>
          <a:xfrm>
            <a:off x="552750" y="3565633"/>
            <a:ext cx="8038500" cy="23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venir"/>
              <a:buNone/>
            </a:pPr>
            <a:r>
              <a:rPr lang="en-US" dirty="0"/>
              <a:t>CPE 403 / ECG 603</a:t>
            </a:r>
            <a:br>
              <a:rPr lang="en-US" dirty="0"/>
            </a:br>
            <a:r>
              <a:rPr lang="en-US" dirty="0"/>
              <a:t>Final Project</a:t>
            </a:r>
            <a:endParaRPr dirty="0"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1"/>
          </p:nvPr>
        </p:nvSpPr>
        <p:spPr>
          <a:xfrm>
            <a:off x="552750" y="3065233"/>
            <a:ext cx="8038500" cy="10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 dirty="0"/>
              <a:t>Stryder Loveday</a:t>
            </a:r>
            <a:endParaRPr sz="40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 dirty="0"/>
              <a:t>Morgan Kiger</a:t>
            </a:r>
            <a:endParaRPr sz="40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D5A0247-4BCD-416B-916F-3CCAEBAC0F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45"/>
    </mc:Choice>
    <mc:Fallback>
      <p:transition spd="slow" advTm="10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venir"/>
              <a:buNone/>
            </a:pPr>
            <a:r>
              <a:rPr lang="en-US" sz="3959"/>
              <a:t>Demo</a:t>
            </a:r>
            <a:endParaRPr sz="3959"/>
          </a:p>
        </p:txBody>
      </p:sp>
      <p:sp>
        <p:nvSpPr>
          <p:cNvPr id="128" name="Google Shape;128;p23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Final Project-Full Playlist: </a:t>
            </a:r>
            <a:r>
              <a:rPr lang="en-US" sz="1400" u="sng">
                <a:solidFill>
                  <a:schemeClr val="hlink"/>
                </a:solidFill>
                <a:hlinkClick r:id="rId5"/>
              </a:rPr>
              <a:t>https://www.youtube.com/playlist?list=PL4oTyvRrubXcS0LoUD7CAUeTa39r0GmdZ</a:t>
            </a:r>
            <a:r>
              <a:rPr lang="en-US" sz="1400"/>
              <a:t> </a:t>
            </a:r>
            <a:br>
              <a:rPr lang="en-US" sz="1400"/>
            </a:br>
            <a:br>
              <a:rPr lang="en-US" sz="1400"/>
            </a:br>
            <a:r>
              <a:rPr lang="en-US" sz="1400"/>
              <a:t>Final Project-Node1 - Greenhouse: </a:t>
            </a:r>
            <a:r>
              <a:rPr lang="en-US" sz="1400" u="sng">
                <a:solidFill>
                  <a:schemeClr val="hlink"/>
                </a:solidFill>
                <a:hlinkClick r:id="rId6"/>
              </a:rPr>
              <a:t>https://youtu.be/10ZlS5j3oLw</a:t>
            </a:r>
            <a:r>
              <a:rPr lang="en-US" sz="1400"/>
              <a:t> </a:t>
            </a:r>
            <a:br>
              <a:rPr lang="en-US" sz="1400"/>
            </a:br>
            <a:br>
              <a:rPr lang="en-US" sz="1400"/>
            </a:br>
            <a:r>
              <a:rPr lang="en-US" sz="1400"/>
              <a:t>Final Project-Node2 - Garage: </a:t>
            </a:r>
            <a:r>
              <a:rPr lang="en-US" sz="1400" u="sng">
                <a:solidFill>
                  <a:schemeClr val="hlink"/>
                </a:solidFill>
                <a:hlinkClick r:id="rId7"/>
              </a:rPr>
              <a:t>https://youtu.be/K6hS5C7jwtQ</a:t>
            </a:r>
            <a:r>
              <a:rPr lang="en-US" sz="1400"/>
              <a:t> </a:t>
            </a:r>
            <a:br>
              <a:rPr lang="en-US" sz="1400"/>
            </a:br>
            <a:br>
              <a:rPr lang="en-US" sz="1400"/>
            </a:br>
            <a:r>
              <a:rPr lang="en-US" sz="1400"/>
              <a:t>Final Project-Node3 - Wellhouse: </a:t>
            </a:r>
            <a:r>
              <a:rPr lang="en-US" sz="1400" u="sng">
                <a:solidFill>
                  <a:schemeClr val="hlink"/>
                </a:solidFill>
                <a:hlinkClick r:id="rId8"/>
              </a:rPr>
              <a:t>https://youtu.be/zHoJbi2XBzA</a:t>
            </a:r>
            <a:r>
              <a:rPr lang="en-US" sz="1400"/>
              <a:t> </a:t>
            </a:r>
            <a:br>
              <a:rPr lang="en-US" sz="1400"/>
            </a:br>
            <a:br>
              <a:rPr lang="en-US" sz="1400"/>
            </a:br>
            <a:r>
              <a:rPr lang="en-US" sz="1400"/>
              <a:t>Final Project-Base Station: </a:t>
            </a:r>
            <a:r>
              <a:rPr lang="en-US" sz="1400" u="sng">
                <a:solidFill>
                  <a:schemeClr val="hlink"/>
                </a:solidFill>
                <a:hlinkClick r:id="rId9"/>
              </a:rPr>
              <a:t>https://youtu.be/Yt7nfbNYGBM</a:t>
            </a:r>
            <a:r>
              <a:rPr lang="en-US" sz="1400"/>
              <a:t> </a:t>
            </a:r>
            <a:endParaRPr sz="14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Advanced Embedded Systems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1F84B0A-59F1-441B-BE5E-986C034383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60"/>
    </mc:Choice>
    <mc:Fallback>
      <p:transition spd="slow" advTm="17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venir"/>
              <a:buNone/>
            </a:pPr>
            <a:r>
              <a:rPr lang="en-US" sz="3959"/>
              <a:t>Results</a:t>
            </a:r>
            <a:endParaRPr sz="3959"/>
          </a:p>
        </p:txBody>
      </p:sp>
      <p:sp>
        <p:nvSpPr>
          <p:cNvPr id="135" name="Google Shape;135;p24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latin typeface="Times New Roman"/>
                <a:ea typeface="Times New Roman"/>
                <a:cs typeface="Times New Roman"/>
                <a:sym typeface="Times New Roman"/>
              </a:rPr>
              <a:t>Fig 1: you can see the network connection on the bottom left and the sensor node address on the right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Advanced Embedded Systems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6413" y="972225"/>
            <a:ext cx="6691174" cy="432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150AAE3-0DB0-4ABF-AB5E-9CA77B142D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99"/>
    </mc:Choice>
    <mc:Fallback>
      <p:transition spd="slow" advTm="18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latin typeface="Times New Roman"/>
                <a:ea typeface="Times New Roman"/>
                <a:cs typeface="Times New Roman"/>
                <a:sym typeface="Times New Roman"/>
              </a:rPr>
              <a:t>Fig 2: picture of the data displayed on the local web page taken from the sensor nodes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225" y="707725"/>
            <a:ext cx="7809547" cy="49604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Advanced Embedded Systems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C01F8DA-161E-4643-AB5D-3C5A9D2401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472"/>
    </mc:Choice>
    <mc:Fallback>
      <p:transition spd="slow" advTm="95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Conclusions</a:t>
            </a: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Wireless Sensor Network (Star-Topology) implemented: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3x Sensor Nodes (CC1350)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1x Collection/Coprocessor Node (CC1350)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1x Data Visualization Node (BBB)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Data was gathered from remote sites: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Greenhouse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Temperature, Humidity, Lux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Garage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Temperature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Wellhouse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Temperature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Further improvements to be implemented: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Development of framework to expand data-sending functionality.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Dynamic data type creation to allow additional flexibility.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Further modularization of sensor code design.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Allow “plug-and-play” functionality for ease of node and sensor creation.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Expand on polling functionality to allow additional control actions.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Automatic/Manual dynamic control of remote devices based on sensor data and additional logic implemented at base station.</a:t>
            </a:r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Advanced Embedded Systems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01B171C-C0BB-4CA1-9D8A-E4238FBD5F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145"/>
    </mc:Choice>
    <mc:Fallback>
      <p:transition spd="slow" advTm="136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venir"/>
              <a:buNone/>
            </a:pPr>
            <a:r>
              <a:rPr lang="en-US" sz="3959"/>
              <a:t>Reference</a:t>
            </a:r>
            <a:endParaRPr sz="3959"/>
          </a:p>
        </p:txBody>
      </p:sp>
      <p:sp>
        <p:nvSpPr>
          <p:cNvPr id="160" name="Google Shape;160;p27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</a:pPr>
            <a:r>
              <a:rPr lang="en-US" sz="1200">
                <a:solidFill>
                  <a:srgbClr val="999999"/>
                </a:solidFill>
              </a:rPr>
              <a:t>Instruments, T. (2018). </a:t>
            </a:r>
            <a:r>
              <a:rPr lang="en-US" sz="1200" i="1">
                <a:solidFill>
                  <a:srgbClr val="999999"/>
                </a:solidFill>
              </a:rPr>
              <a:t>Example Applications — TI 15.4-Stack 0 documentation</a:t>
            </a:r>
            <a:r>
              <a:rPr lang="en-US" sz="1200">
                <a:solidFill>
                  <a:srgbClr val="999999"/>
                </a:solidFill>
              </a:rPr>
              <a:t>. [online] Dev.ti.com. Available at: </a:t>
            </a:r>
            <a:r>
              <a:rPr lang="en-US" sz="1200" u="sng">
                <a:solidFill>
                  <a:schemeClr val="hlink"/>
                </a:solidFill>
                <a:hlinkClick r:id="rId5"/>
              </a:rPr>
              <a:t>http://dev.ti.com/tirex/content/simplelink_cc13x0_sdk_1_30_00_06/docs/ti154stack/ti154stack-sdg/ti154stack-sdg/Example%20Applications.html#linux-collector-and-gateway-application</a:t>
            </a:r>
            <a:r>
              <a:rPr lang="en-US" sz="1200">
                <a:solidFill>
                  <a:srgbClr val="999999"/>
                </a:solidFill>
              </a:rPr>
              <a:t> [Accessed 12 Dec. 2018].</a:t>
            </a:r>
            <a:endParaRPr sz="1200">
              <a:solidFill>
                <a:srgbClr val="999999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999999"/>
              </a:solidFill>
            </a:endParaRPr>
          </a:p>
          <a:p>
            <a:pPr marL="457200" lvl="0" indent="-3048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</a:pPr>
            <a:r>
              <a:rPr lang="en-US" sz="1100">
                <a:solidFill>
                  <a:srgbClr val="999999"/>
                </a:solidFill>
              </a:rPr>
              <a:t>abrain (2018). </a:t>
            </a:r>
            <a:r>
              <a:rPr lang="en-US" sz="1100" i="1">
                <a:solidFill>
                  <a:srgbClr val="999999"/>
                </a:solidFill>
              </a:rPr>
              <a:t>Sub-1 GHz Sensor to Cloud IoT Gateway - Review</a:t>
            </a:r>
            <a:r>
              <a:rPr lang="en-US" sz="1100">
                <a:solidFill>
                  <a:srgbClr val="999999"/>
                </a:solidFill>
              </a:rPr>
              <a:t>. [online] Element 14. Available at: </a:t>
            </a:r>
            <a:r>
              <a:rPr lang="en-US" sz="1100" u="sng">
                <a:solidFill>
                  <a:schemeClr val="hlink"/>
                </a:solidFill>
                <a:hlinkClick r:id="rId6"/>
              </a:rPr>
              <a:t>https://www.element14.com/community/roadTestReviews/2590/l/sub-1-ghz-sensor-to-cloud-iot-gateway-review</a:t>
            </a:r>
            <a:r>
              <a:rPr lang="en-US" sz="1100">
                <a:solidFill>
                  <a:srgbClr val="999999"/>
                </a:solidFill>
              </a:rPr>
              <a:t>  [Accessed 12 Dec. 2018].</a:t>
            </a:r>
            <a:endParaRPr sz="1100">
              <a:solidFill>
                <a:srgbClr val="999999"/>
              </a:solidFill>
            </a:endParaRPr>
          </a:p>
        </p:txBody>
      </p:sp>
      <p:sp>
        <p:nvSpPr>
          <p:cNvPr id="161" name="Google Shape;161;p2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Advanced Embedded Systems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5BB713B-B9D2-4068-BCD6-B6BF42FE89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787"/>
    </mc:Choice>
    <mc:Fallback>
      <p:transition spd="slow" advTm="103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venir"/>
              <a:buNone/>
            </a:pPr>
            <a:r>
              <a:rPr lang="en-US" sz="3959"/>
              <a:t>Goal</a:t>
            </a:r>
            <a:endParaRPr sz="3959"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Main Goal</a:t>
            </a:r>
            <a:endParaRPr/>
          </a:p>
          <a:p>
            <a:pPr marL="685800" lvl="1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Design and implement a star-topology wireless sensor network for remote data monitoring.</a:t>
            </a:r>
            <a:endParaRPr i="1"/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Objectives</a:t>
            </a:r>
            <a:endParaRPr/>
          </a:p>
          <a:p>
            <a:pPr marL="685800" lvl="1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i="1"/>
              <a:t>Create a series of Sensor Nodes using CC1350 LaunchPad devices to gather and transmit data from remote locations using both integrated and external sensors.</a:t>
            </a:r>
            <a:endParaRPr i="1"/>
          </a:p>
          <a:p>
            <a:pPr marL="685800" lvl="1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i="1"/>
              <a:t>Develop a system to host and display gathered data using the BeagleBone Black platform.</a:t>
            </a:r>
            <a:endParaRPr i="1"/>
          </a:p>
          <a:p>
            <a:pPr marL="685800" lvl="1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i="1"/>
              <a:t>Integrate a CoProcessor unit into the BeagleBone Black system allowing interfacing with the wireless sensor network using a CC1350 LaunchPad.</a:t>
            </a:r>
            <a:br>
              <a:rPr lang="en-US"/>
            </a:b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Advanced Embedded Systems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5F9CC00-DF59-4771-BA83-B8B0D7AB03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436"/>
    </mc:Choice>
    <mc:Fallback>
      <p:transition spd="slow" advTm="47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venir"/>
              <a:buNone/>
            </a:pPr>
            <a:r>
              <a:rPr lang="en-US" sz="3959"/>
              <a:t>Outcome - Accomplishments</a:t>
            </a:r>
            <a:endParaRPr sz="3959"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Outcome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i="1"/>
              <a:t>We connected the coprocessor CC1350 LaunchPad with the BeagleBone Black (BBB) and ran the TI 15.4 stack linux sdk prebuilt files to connect the two devices through a UART interface.</a:t>
            </a:r>
            <a:endParaRPr i="1"/>
          </a:p>
          <a:p>
            <a:pPr marL="685800" lvl="1" indent="-190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</a:pPr>
            <a:r>
              <a:rPr lang="en-US" i="1"/>
              <a:t>The BBB device collected the data passed through UART and displayed it on a locally-hosted web server.</a:t>
            </a:r>
            <a:endParaRPr i="1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i="1"/>
              <a:t>The web page displayed the data of the three sensor nodes and showed the network diagram of the established star topology.</a:t>
            </a:r>
            <a:endParaRPr i="1"/>
          </a:p>
          <a:p>
            <a:pPr marL="685800" lvl="1" indent="-190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</a:pPr>
            <a:r>
              <a:rPr lang="en-US" i="1"/>
              <a:t>Displayed data included temperature (both integrated and external), humidity, and lux.</a:t>
            </a:r>
            <a:endParaRPr i="1"/>
          </a:p>
          <a:p>
            <a:pPr marL="685800" lvl="1" indent="-190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</a:pPr>
            <a:r>
              <a:rPr lang="en-US" i="1"/>
              <a:t>Short-term - This project showed the basic idea of internet of things and taught us how to transfer data over I2C as well as a brief introduction to using RF drivers.</a:t>
            </a:r>
            <a:endParaRPr i="1"/>
          </a:p>
          <a:p>
            <a:pPr marL="685800" lvl="1" indent="-190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○"/>
            </a:pPr>
            <a:r>
              <a:rPr lang="en-US" i="1"/>
              <a:t>Long-term - We are beginning to explore additional paths this project can take with regards to further integration including historical data logging, modular sensor integration for ease of additional deployment, and bi-directional control systems to allow for both automated and manual control of systems in addition to data gathering.</a:t>
            </a:r>
            <a:endParaRPr i="1"/>
          </a:p>
        </p:txBody>
      </p:sp>
      <p:sp>
        <p:nvSpPr>
          <p:cNvPr id="80" name="Google Shape;80;p1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Advanced Embedded Systems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AA85288-D485-48DE-8FFC-3D455B1B6A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454"/>
    </mc:Choice>
    <mc:Fallback>
      <p:transition spd="slow" advTm="132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venir"/>
              <a:buNone/>
            </a:pPr>
            <a:r>
              <a:rPr lang="en-US" sz="3959"/>
              <a:t>Components Used in Design</a:t>
            </a:r>
            <a:endParaRPr sz="3959"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Four CC1350s, three acting as sensor nodes and one acting as a coprocessor for the BBB collector.</a:t>
            </a:r>
            <a:endParaRPr sz="24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BeagleBone Black used to display the data on a local web page</a:t>
            </a:r>
            <a:endParaRPr sz="24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TSL2591 lux sensor</a:t>
            </a:r>
            <a:endParaRPr sz="24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BME280 temperature, pressure (unused), humidity sensor</a:t>
            </a:r>
            <a:endParaRPr sz="24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Internal temperature sensor for the CC1350s without external temperature sensors.</a:t>
            </a:r>
            <a:endParaRPr sz="240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Advanced Embedded Systems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5FA7ECE-D221-4D1B-8B2E-A621239FB4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99"/>
    </mc:Choice>
    <mc:Fallback>
      <p:transition spd="slow" advTm="60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venir"/>
              <a:buNone/>
            </a:pPr>
            <a:r>
              <a:rPr lang="en-US" sz="3959"/>
              <a:t>Tools used in Design</a:t>
            </a:r>
            <a:endParaRPr sz="3959"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Code Composer Studio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VirtualBox (linux distro)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BeagleBone Black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CC1350 Launchpad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TI SmartRF</a:t>
            </a:r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Advanced Embedded Systems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54DB7D3-F873-4EA6-8C75-20125D9E98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63"/>
    </mc:Choice>
    <mc:Fallback>
      <p:transition spd="slow" advTm="313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venir"/>
              <a:buNone/>
            </a:pPr>
            <a:r>
              <a:rPr lang="en-US" sz="3959"/>
              <a:t>Schematics</a:t>
            </a:r>
            <a:endParaRPr sz="3959"/>
          </a:p>
        </p:txBody>
      </p:sp>
      <p:sp>
        <p:nvSpPr>
          <p:cNvPr id="100" name="Google Shape;100;p1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Advanced Embedded Systems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9375" y="838011"/>
            <a:ext cx="7225250" cy="518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9A5F9D4-03BE-4132-87F0-3312FC9B10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398"/>
    </mc:Choice>
    <mc:Fallback>
      <p:transition spd="slow" advTm="82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venir"/>
              <a:buNone/>
            </a:pPr>
            <a:r>
              <a:rPr lang="en-US" sz="3959"/>
              <a:t>Prerequisites used in Design</a:t>
            </a:r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Prerequisites</a:t>
            </a: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ti154stack_linux_x64_2_07_00_16.run, used x64 linux distro to extract the file. copied the extracted files over using ‘scp’ to the BBB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changing collector.cfg file within BBB to match config settings for sensor nodes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sample code from the TI sensor/collector project as a starting point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sample code provided by Dr. Venki as a starting point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Commands to install prerequisites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$ sudo ./setup.sh (created my own shell script with all the installs needed taken from all the BBB labs)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$ cd sdk_installers/ti154stack_linux_x64_2_07_00_16/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$ sudo ./build_all.sh</a:t>
            </a: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Advanced Embedded Systems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8A1F68D-64D2-4623-925C-8EA2F0B09B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759"/>
    </mc:Choice>
    <mc:Fallback>
      <p:transition spd="slow" advTm="74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venir"/>
              <a:buNone/>
            </a:pPr>
            <a:r>
              <a:rPr lang="en-US" sz="3959"/>
              <a:t>Implementation Details</a:t>
            </a:r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body" idx="1"/>
          </p:nvPr>
        </p:nvSpPr>
        <p:spPr>
          <a:xfrm>
            <a:off x="628650" y="887896"/>
            <a:ext cx="7886700" cy="546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Steps used in design: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In order to implement the coprocessor and the BeagleBone Black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we had to flash the coprocessor with the co-processor hex file using SmartRF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install the ti 15.4 stack linux sdk to the BeagleBone Black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In order to get our three sensor nodes working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code the BME280 sensor to transfer temperature, humidity data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code the CC1350 to transfer data from the internal temperature sensor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code the TSL2591 sensor to transfer lux data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In order to link the sensor nodes with the coprocessor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we had to update the config.h file within the sensor project in CCS to the desired channel and how frequently we wanted it to transfer over data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for the co-processor there was a collector.cfg housed on the BBB that held the config settings for the co-processor, we had to make sure the desired channel matched the sensor config.h file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Finally we ran the ./run.sh file within the ti 15.4 stack linux sdk to launch the local web page that displayed the data of the sensor nodes</a:t>
            </a:r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Advanced Embedded Systems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C0A133E-F015-4956-A611-835A0DD774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685"/>
    </mc:Choice>
    <mc:Fallback>
      <p:transition spd="slow" advTm="159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xfrm>
            <a:off x="628650" y="139839"/>
            <a:ext cx="7886700" cy="62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venir"/>
              <a:buNone/>
            </a:pPr>
            <a:r>
              <a:rPr lang="en-US" sz="3959"/>
              <a:t>Actual project set-up</a:t>
            </a:r>
            <a:endParaRPr sz="3959"/>
          </a:p>
        </p:txBody>
      </p:sp>
      <p:sp>
        <p:nvSpPr>
          <p:cNvPr id="121" name="Google Shape;121;p2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CpE403/ECG 603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Advanced Embedded Systems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8625" y="768625"/>
            <a:ext cx="7246750" cy="596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55FFF9E-1270-4048-BEC0-5262ADB30A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614"/>
    </mc:Choice>
    <mc:Fallback>
      <p:transition spd="slow" advTm="123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1038</Words>
  <Application>Microsoft Office PowerPoint</Application>
  <PresentationFormat>On-screen Show (4:3)</PresentationFormat>
  <Paragraphs>150</Paragraphs>
  <Slides>14</Slides>
  <Notes>14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Avenir</vt:lpstr>
      <vt:lpstr>Arial</vt:lpstr>
      <vt:lpstr>Calibri</vt:lpstr>
      <vt:lpstr>Times New Roman</vt:lpstr>
      <vt:lpstr>Simple Dark</vt:lpstr>
      <vt:lpstr>CPE 403 / ECG 603 Final Project</vt:lpstr>
      <vt:lpstr>Goal</vt:lpstr>
      <vt:lpstr>Outcome - Accomplishments</vt:lpstr>
      <vt:lpstr>Components Used in Design</vt:lpstr>
      <vt:lpstr>Tools used in Design</vt:lpstr>
      <vt:lpstr>Schematics</vt:lpstr>
      <vt:lpstr>Prerequisites used in Design</vt:lpstr>
      <vt:lpstr>Implementation Details</vt:lpstr>
      <vt:lpstr>Actual project set-up</vt:lpstr>
      <vt:lpstr>Demo</vt:lpstr>
      <vt:lpstr>Results</vt:lpstr>
      <vt:lpstr>Results</vt:lpstr>
      <vt:lpstr>Conclusions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CPE 403 / ECG 603 Final Project</dc:title>
  <dc:creator>Stryder Loveday</dc:creator>
  <cp:lastModifiedBy>Stryder Loveday</cp:lastModifiedBy>
  <cp:revision>2</cp:revision>
  <dcterms:modified xsi:type="dcterms:W3CDTF">2018-12-13T04:43:01Z</dcterms:modified>
</cp:coreProperties>
</file>